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Fira Sans Extra Condensed Medium"/>
      <p:regular r:id="rId15"/>
      <p:bold r:id="rId16"/>
      <p:italic r:id="rId17"/>
      <p:boldItalic r:id="rId18"/>
    </p:embeddedFont>
    <p:embeddedFont>
      <p:font typeface="Roboto Condensed"/>
      <p:regular r:id="rId19"/>
      <p:bold r:id="rId20"/>
      <p:italic r:id="rId21"/>
      <p:boldItalic r:id="rId22"/>
    </p:embeddedFont>
    <p:embeddedFont>
      <p:font typeface="Squada One"/>
      <p:regular r:id="rId23"/>
    </p:embeddedFont>
    <p:embeddedFont>
      <p:font typeface="Roboto Condensed Light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.fntdata"/><Relationship Id="rId22" Type="http://schemas.openxmlformats.org/officeDocument/2006/relationships/font" Target="fonts/RobotoCondensed-boldItalic.fntdata"/><Relationship Id="rId21" Type="http://schemas.openxmlformats.org/officeDocument/2006/relationships/font" Target="fonts/RobotoCondensed-italic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Squad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8" Type="http://schemas.openxmlformats.org/officeDocument/2006/relationships/font" Target="fonts/Exo2-regular.fntdata"/><Relationship Id="rId27" Type="http://schemas.openxmlformats.org/officeDocument/2006/relationships/font" Target="fonts/RobotoCondensed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xo2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FiraSansExtraCondensedMedium-regular.fntdata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italic.fntdata"/><Relationship Id="rId16" Type="http://schemas.openxmlformats.org/officeDocument/2006/relationships/font" Target="fonts/FiraSansExtraCondensedMedium-bold.fntdata"/><Relationship Id="rId19" Type="http://schemas.openxmlformats.org/officeDocument/2006/relationships/font" Target="fonts/RobotoCondensed-regular.fntdata"/><Relationship Id="rId18" Type="http://schemas.openxmlformats.org/officeDocument/2006/relationships/font" Target="fonts/FiraSansExtraCondense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8d3b44f0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8d3b44f0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d26824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d26824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26824ba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26824b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2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58581" y="2342660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Trabalho Prático de Laboratório e Projeto 1</a:t>
            </a:r>
            <a:endParaRPr sz="14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16506" y="802837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ANÁLISE DE SÉRIES TEMPORAIS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057375" y="2585138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577900" y="3688988"/>
            <a:ext cx="2402400" cy="12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</a:t>
            </a:r>
            <a:r>
              <a:rPr lang="en" sz="1400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 sz="1300">
                <a:latin typeface="Roboto Condensed"/>
                <a:ea typeface="Roboto Condensed"/>
                <a:cs typeface="Roboto Condensed"/>
                <a:sym typeface="Roboto Condensed"/>
              </a:rPr>
              <a:t>Elaborado por:</a:t>
            </a:r>
            <a:endParaRPr b="1" sz="13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Bárbara Pinto		| 1191507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Fábio Fernandes	| 1191430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Rui Ribeiro		| 1191047</a:t>
            </a:r>
            <a:endParaRPr sz="1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Sara Borges		| 1191053</a:t>
            </a:r>
            <a:endParaRPr sz="1300"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5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OBRIGADA!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3" name="Google Shape;333;p35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4013925" y="3891300"/>
            <a:ext cx="4838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Projeto proposto no âmbito de LAPR1, com os seguintes objetivos: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/>
              <a:t>        </a:t>
            </a:r>
            <a:r>
              <a:rPr lang="en"/>
              <a:t>Pôr em prática conhecimentos adquiridos nas diversas cadeiras;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/>
              <a:t>    </a:t>
            </a:r>
            <a:r>
              <a:rPr lang="en"/>
              <a:t>Implementar em Java uma aplicação que analise séries temporais.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ctrTitle"/>
          </p:nvPr>
        </p:nvSpPr>
        <p:spPr>
          <a:xfrm flipH="1">
            <a:off x="762000" y="2827325"/>
            <a:ext cx="60591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PLANEAMENTO E DISTRIBUIÇÃO DE TAREFAS </a:t>
            </a:r>
            <a:endParaRPr/>
          </a:p>
        </p:txBody>
      </p:sp>
      <p:cxnSp>
        <p:nvCxnSpPr>
          <p:cNvPr id="149" name="Google Shape;149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762000" y="880340"/>
            <a:ext cx="3000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TRELLO:</a:t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52" name="Google Shape;152;p28"/>
          <p:cNvGrpSpPr/>
          <p:nvPr/>
        </p:nvGrpSpPr>
        <p:grpSpPr>
          <a:xfrm>
            <a:off x="2381447" y="1707483"/>
            <a:ext cx="355598" cy="308625"/>
            <a:chOff x="-61784125" y="3377700"/>
            <a:chExt cx="316650" cy="317450"/>
          </a:xfrm>
        </p:grpSpPr>
        <p:sp>
          <p:nvSpPr>
            <p:cNvPr id="153" name="Google Shape;153;p28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0" name="Google Shape;160;p28"/>
          <p:cNvGrpSpPr/>
          <p:nvPr/>
        </p:nvGrpSpPr>
        <p:grpSpPr>
          <a:xfrm>
            <a:off x="2362231" y="2150852"/>
            <a:ext cx="336061" cy="273449"/>
            <a:chOff x="-60988625" y="3740800"/>
            <a:chExt cx="316650" cy="310350"/>
          </a:xfrm>
        </p:grpSpPr>
        <p:sp>
          <p:nvSpPr>
            <p:cNvPr id="161" name="Google Shape;161;p28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2348249" y="2572831"/>
            <a:ext cx="364034" cy="296189"/>
            <a:chOff x="-42651700" y="3217825"/>
            <a:chExt cx="367600" cy="317425"/>
          </a:xfrm>
        </p:grpSpPr>
        <p:sp>
          <p:nvSpPr>
            <p:cNvPr id="165" name="Google Shape;165;p28"/>
            <p:cNvSpPr/>
            <p:nvPr/>
          </p:nvSpPr>
          <p:spPr>
            <a:xfrm>
              <a:off x="-42651700" y="3239075"/>
              <a:ext cx="367600" cy="296175"/>
            </a:xfrm>
            <a:custGeom>
              <a:rect b="b" l="l" r="r" t="t"/>
              <a:pathLst>
                <a:path extrusionOk="0" h="11847" w="14704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-42419600" y="3217825"/>
              <a:ext cx="106350" cy="106350"/>
            </a:xfrm>
            <a:custGeom>
              <a:rect b="b" l="l" r="r" t="t"/>
              <a:pathLst>
                <a:path extrusionOk="0" h="4254" w="4254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-42623600" y="3218600"/>
              <a:ext cx="106350" cy="106375"/>
            </a:xfrm>
            <a:custGeom>
              <a:rect b="b" l="l" r="r" t="t"/>
              <a:pathLst>
                <a:path extrusionOk="0" h="4255" w="4254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-42561375" y="3279250"/>
              <a:ext cx="185900" cy="186700"/>
            </a:xfrm>
            <a:custGeom>
              <a:rect b="b" l="l" r="r" t="t"/>
              <a:pathLst>
                <a:path extrusionOk="0" h="7468" w="7436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2317450" y="1859888"/>
            <a:ext cx="4838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Distribuição de tarefas e organização do trabalho;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2317450" y="2272063"/>
            <a:ext cx="4838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Registo diário da evolução do projeto;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317450" y="2719013"/>
            <a:ext cx="48381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Definição de </a:t>
            </a:r>
            <a:r>
              <a:rPr i="1" lang="en" sz="1400"/>
              <a:t>due dates</a:t>
            </a:r>
            <a:r>
              <a:rPr lang="en" sz="1400"/>
              <a:t> para as tarefas a serem realizadas.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idx="4294967295" type="ctrTitle"/>
          </p:nvPr>
        </p:nvSpPr>
        <p:spPr>
          <a:xfrm flipH="1">
            <a:off x="5208975" y="399050"/>
            <a:ext cx="5005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DINÂMICA DE GRUPO</a:t>
            </a:r>
            <a:endParaRPr/>
          </a:p>
        </p:txBody>
      </p:sp>
      <p:cxnSp>
        <p:nvCxnSpPr>
          <p:cNvPr id="177" name="Google Shape;177;p29"/>
          <p:cNvCxnSpPr/>
          <p:nvPr/>
        </p:nvCxnSpPr>
        <p:spPr>
          <a:xfrm>
            <a:off x="7620000" y="10564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9"/>
          <p:cNvSpPr/>
          <p:nvPr/>
        </p:nvSpPr>
        <p:spPr>
          <a:xfrm>
            <a:off x="5835557" y="1573594"/>
            <a:ext cx="96887" cy="143468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1" type="subTitle"/>
          </p:nvPr>
        </p:nvSpPr>
        <p:spPr>
          <a:xfrm>
            <a:off x="5406700" y="1515425"/>
            <a:ext cx="3356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 comunicação entre os membros da equipa;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5835557" y="2106994"/>
            <a:ext cx="96887" cy="143467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subTitle"/>
          </p:nvPr>
        </p:nvSpPr>
        <p:spPr>
          <a:xfrm>
            <a:off x="4013400" y="2053300"/>
            <a:ext cx="3356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Reorganização diária;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5835557" y="2640394"/>
            <a:ext cx="96887" cy="143467"/>
          </a:xfrm>
          <a:custGeom>
            <a:rect b="b" l="l" r="r" t="t"/>
            <a:pathLst>
              <a:path extrusionOk="0"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" type="subTitle"/>
          </p:nvPr>
        </p:nvSpPr>
        <p:spPr>
          <a:xfrm>
            <a:off x="5232600" y="2586700"/>
            <a:ext cx="3356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Esforço coletivo na resolução de problemas.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9"/>
          <p:cNvGrpSpPr/>
          <p:nvPr/>
        </p:nvGrpSpPr>
        <p:grpSpPr>
          <a:xfrm rot="10780748">
            <a:off x="4989337" y="2940438"/>
            <a:ext cx="783367" cy="573305"/>
            <a:chOff x="4923925" y="1877500"/>
            <a:chExt cx="59525" cy="36975"/>
          </a:xfrm>
        </p:grpSpPr>
        <p:sp>
          <p:nvSpPr>
            <p:cNvPr id="185" name="Google Shape;185;p29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2387250" y="3439725"/>
            <a:ext cx="3356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resultado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1687875" y="3106550"/>
            <a:ext cx="56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Bom ambiente de trabalho</a:t>
            </a:r>
            <a:endParaRPr b="1" sz="1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SÉRIES TEMPORAIS</a:t>
            </a:r>
            <a:endParaRPr/>
          </a:p>
        </p:txBody>
      </p:sp>
      <p:cxnSp>
        <p:nvCxnSpPr>
          <p:cNvPr id="195" name="Google Shape;195;p30"/>
          <p:cNvCxnSpPr/>
          <p:nvPr/>
        </p:nvCxnSpPr>
        <p:spPr>
          <a:xfrm>
            <a:off x="7618600" y="4078725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type="ctrTitle"/>
          </p:nvPr>
        </p:nvSpPr>
        <p:spPr>
          <a:xfrm flipH="1">
            <a:off x="3050879" y="2447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8" y="1700213"/>
            <a:ext cx="42767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683125" y="4249325"/>
            <a:ext cx="3827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1 - Ruído Branco Gaussiano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0" name="Google Shape;200;p30"/>
          <p:cNvSpPr txBox="1"/>
          <p:nvPr>
            <p:ph type="ctrTitle"/>
          </p:nvPr>
        </p:nvSpPr>
        <p:spPr>
          <a:xfrm flipH="1">
            <a:off x="3050879" y="8543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700" y="185550"/>
            <a:ext cx="2501875" cy="401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6138500" y="4263550"/>
            <a:ext cx="2489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2 - The Analysis of Time Series by Chris Chatfield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900" y="185550"/>
            <a:ext cx="2501875" cy="4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2798225" y="4279425"/>
            <a:ext cx="24891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3 - Análise de Séries Temporais por Pedro A. Morettin e Clélia M.C. Toloi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5" name="Google Shape;205;p30"/>
          <p:cNvSpPr txBox="1"/>
          <p:nvPr>
            <p:ph type="ctrTitle"/>
          </p:nvPr>
        </p:nvSpPr>
        <p:spPr>
          <a:xfrm flipH="1">
            <a:off x="3431879" y="-1954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DESCRIÇÃO</a:t>
            </a:r>
            <a:endParaRPr/>
          </a:p>
        </p:txBody>
      </p:sp>
      <p:sp>
        <p:nvSpPr>
          <p:cNvPr id="206" name="Google Shape;206;p30"/>
          <p:cNvSpPr txBox="1"/>
          <p:nvPr>
            <p:ph type="ctrTitle"/>
          </p:nvPr>
        </p:nvSpPr>
        <p:spPr>
          <a:xfrm flipH="1">
            <a:off x="3431879" y="7019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EXPLICITAÇÃO OU MODELAÇÃO</a:t>
            </a:r>
            <a:endParaRPr/>
          </a:p>
        </p:txBody>
      </p:sp>
      <p:sp>
        <p:nvSpPr>
          <p:cNvPr id="207" name="Google Shape;207;p30"/>
          <p:cNvSpPr txBox="1"/>
          <p:nvPr>
            <p:ph type="ctrTitle"/>
          </p:nvPr>
        </p:nvSpPr>
        <p:spPr>
          <a:xfrm flipH="1">
            <a:off x="3431879" y="16163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PREVISÃO</a:t>
            </a:r>
            <a:endParaRPr/>
          </a:p>
        </p:txBody>
      </p:sp>
      <p:sp>
        <p:nvSpPr>
          <p:cNvPr id="208" name="Google Shape;208;p30"/>
          <p:cNvSpPr txBox="1"/>
          <p:nvPr>
            <p:ph type="ctrTitle"/>
          </p:nvPr>
        </p:nvSpPr>
        <p:spPr>
          <a:xfrm flipH="1">
            <a:off x="3431879" y="24545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CONTROLO DE PROCESSOS</a:t>
            </a:r>
            <a:endParaRPr/>
          </a:p>
        </p:txBody>
      </p:sp>
      <p:sp>
        <p:nvSpPr>
          <p:cNvPr id="209" name="Google Shape;209;p30"/>
          <p:cNvSpPr txBox="1"/>
          <p:nvPr>
            <p:ph type="ctrTitle"/>
          </p:nvPr>
        </p:nvSpPr>
        <p:spPr>
          <a:xfrm flipH="1">
            <a:off x="3431879" y="13115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ANÁLISE</a:t>
            </a:r>
            <a:endParaRPr/>
          </a:p>
        </p:txBody>
      </p:sp>
      <p:sp>
        <p:nvSpPr>
          <p:cNvPr id="210" name="Google Shape;210;p30"/>
          <p:cNvSpPr txBox="1"/>
          <p:nvPr>
            <p:ph type="ctrTitle"/>
          </p:nvPr>
        </p:nvSpPr>
        <p:spPr>
          <a:xfrm flipH="1">
            <a:off x="233125" y="113350"/>
            <a:ext cx="64806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MÉDIA MOVEL SIMPLES</a:t>
            </a:r>
            <a:endParaRPr/>
          </a:p>
        </p:txBody>
      </p:sp>
      <p:sp>
        <p:nvSpPr>
          <p:cNvPr id="211" name="Google Shape;211;p30"/>
          <p:cNvSpPr txBox="1"/>
          <p:nvPr>
            <p:ph type="ctrTitle"/>
          </p:nvPr>
        </p:nvSpPr>
        <p:spPr>
          <a:xfrm flipH="1">
            <a:off x="157025" y="341950"/>
            <a:ext cx="722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MÉDIA MOVEL EXPONENCIALMENTE PESADA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388" y="1162050"/>
            <a:ext cx="2638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835450" y="2077900"/>
            <a:ext cx="2596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4 - Equação Matemática da Média Móvel Simples - Filtragem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800" y="1152525"/>
            <a:ext cx="41148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4136950" y="3628000"/>
            <a:ext cx="411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5 - Exemplo da aplicação da Média Móvel Simples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038" y="2909888"/>
            <a:ext cx="32099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94525" y="2168500"/>
            <a:ext cx="32109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836850" y="4073500"/>
            <a:ext cx="3210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6 - Equação Matemática da Média Móvel Simples - Previsão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6813" y="1885950"/>
            <a:ext cx="22383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773425" y="2524550"/>
            <a:ext cx="3053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7 - Equação Matemática da Média Móvel Exponencialmente Pesada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4800" y="1609725"/>
            <a:ext cx="41148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4163175" y="4084525"/>
            <a:ext cx="4114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8 - Exemplo da aplicação da Média Móvel Exponencialmente Pesada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8700" y="3181350"/>
            <a:ext cx="2667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852325" y="3956375"/>
            <a:ext cx="3053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Figura 9 - Equação Matemática da Média Móvel Exponencialmente Pesada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QUATRO REQUISITOS FUNDAMENTAIS</a:t>
            </a:r>
            <a:endParaRPr/>
          </a:p>
        </p:txBody>
      </p:sp>
      <p:sp>
        <p:nvSpPr>
          <p:cNvPr id="230" name="Google Shape;230;p31"/>
          <p:cNvSpPr txBox="1"/>
          <p:nvPr>
            <p:ph idx="2" type="ctrTitle"/>
          </p:nvPr>
        </p:nvSpPr>
        <p:spPr>
          <a:xfrm>
            <a:off x="199875" y="2882359"/>
            <a:ext cx="2186100" cy="8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 DA RESOLUÇÃO TEMPORAL</a:t>
            </a:r>
            <a:endParaRPr/>
          </a:p>
        </p:txBody>
      </p:sp>
      <p:sp>
        <p:nvSpPr>
          <p:cNvPr id="231" name="Google Shape;231;p31"/>
          <p:cNvSpPr txBox="1"/>
          <p:nvPr>
            <p:ph idx="3" type="ctrTitle"/>
          </p:nvPr>
        </p:nvSpPr>
        <p:spPr>
          <a:xfrm>
            <a:off x="2385938" y="2882356"/>
            <a:ext cx="21861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ORDENAÇÃO</a:t>
            </a:r>
            <a:endParaRPr/>
          </a:p>
        </p:txBody>
      </p:sp>
      <p:sp>
        <p:nvSpPr>
          <p:cNvPr id="232" name="Google Shape;232;p31"/>
          <p:cNvSpPr txBox="1"/>
          <p:nvPr>
            <p:ph idx="5" type="ctrTitle"/>
          </p:nvPr>
        </p:nvSpPr>
        <p:spPr>
          <a:xfrm>
            <a:off x="4631363" y="3003029"/>
            <a:ext cx="2186100" cy="6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FILTRAGEM E PREVISÃO</a:t>
            </a:r>
            <a:endParaRPr/>
          </a:p>
        </p:txBody>
      </p:sp>
      <p:cxnSp>
        <p:nvCxnSpPr>
          <p:cNvPr id="233" name="Google Shape;233;p31"/>
          <p:cNvCxnSpPr/>
          <p:nvPr/>
        </p:nvCxnSpPr>
        <p:spPr>
          <a:xfrm>
            <a:off x="2385938" y="2331379"/>
            <a:ext cx="0" cy="14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1"/>
          <p:cNvCxnSpPr/>
          <p:nvPr/>
        </p:nvCxnSpPr>
        <p:spPr>
          <a:xfrm>
            <a:off x="4572002" y="2331379"/>
            <a:ext cx="0" cy="14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1"/>
          <p:cNvSpPr/>
          <p:nvPr/>
        </p:nvSpPr>
        <p:spPr>
          <a:xfrm>
            <a:off x="1029338" y="2035175"/>
            <a:ext cx="527400" cy="57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3215401" y="3516440"/>
            <a:ext cx="527400" cy="57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5401465" y="2036520"/>
            <a:ext cx="527400" cy="57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>
            <p:ph idx="3" type="ctrTitle"/>
          </p:nvPr>
        </p:nvSpPr>
        <p:spPr>
          <a:xfrm>
            <a:off x="6758025" y="2610720"/>
            <a:ext cx="2186100" cy="6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ESBOÇO DE GRÁFICOS</a:t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7587476" y="3516015"/>
            <a:ext cx="527400" cy="574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1"/>
          <p:cNvCxnSpPr/>
          <p:nvPr/>
        </p:nvCxnSpPr>
        <p:spPr>
          <a:xfrm>
            <a:off x="6817477" y="2400504"/>
            <a:ext cx="0" cy="14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1" name="Google Shape;241;p31"/>
          <p:cNvGrpSpPr/>
          <p:nvPr/>
        </p:nvGrpSpPr>
        <p:grpSpPr>
          <a:xfrm>
            <a:off x="1119285" y="2163015"/>
            <a:ext cx="347299" cy="350720"/>
            <a:chOff x="3271200" y="1435075"/>
            <a:chExt cx="481825" cy="481825"/>
          </a:xfrm>
        </p:grpSpPr>
        <p:sp>
          <p:nvSpPr>
            <p:cNvPr id="242" name="Google Shape;242;p31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7676791" y="3629110"/>
            <a:ext cx="348568" cy="349449"/>
            <a:chOff x="-61783350" y="3743950"/>
            <a:chExt cx="316650" cy="317450"/>
          </a:xfrm>
        </p:grpSpPr>
        <p:sp>
          <p:nvSpPr>
            <p:cNvPr id="245" name="Google Shape;245;p31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1"/>
          <p:cNvGrpSpPr/>
          <p:nvPr/>
        </p:nvGrpSpPr>
        <p:grpSpPr>
          <a:xfrm>
            <a:off x="3313510" y="3637752"/>
            <a:ext cx="330936" cy="330743"/>
            <a:chOff x="-49764975" y="3183375"/>
            <a:chExt cx="299300" cy="299125"/>
          </a:xfrm>
        </p:grpSpPr>
        <p:sp>
          <p:nvSpPr>
            <p:cNvPr id="248" name="Google Shape;248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5495912" y="2154362"/>
            <a:ext cx="338529" cy="335836"/>
            <a:chOff x="-32174975" y="3192625"/>
            <a:chExt cx="295375" cy="293025"/>
          </a:xfrm>
        </p:grpSpPr>
        <p:sp>
          <p:nvSpPr>
            <p:cNvPr id="258" name="Google Shape;258;p31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1"/>
          <p:cNvSpPr txBox="1"/>
          <p:nvPr>
            <p:ph idx="4294967295" type="ctrTitle"/>
          </p:nvPr>
        </p:nvSpPr>
        <p:spPr>
          <a:xfrm flipH="1">
            <a:off x="2575493" y="1976213"/>
            <a:ext cx="51957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E IMPLEMENTAÇÃO</a:t>
            </a:r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7583400" y="3287175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 rot="5400000">
            <a:off x="2063125" y="-161150"/>
            <a:ext cx="1975500" cy="4837200"/>
          </a:xfrm>
          <a:prstGeom prst="snip1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2"/>
          <p:cNvCxnSpPr>
            <a:stCxn id="269" idx="1"/>
          </p:cNvCxnSpPr>
          <p:nvPr/>
        </p:nvCxnSpPr>
        <p:spPr>
          <a:xfrm flipH="1">
            <a:off x="-146225" y="2257450"/>
            <a:ext cx="7785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b="0" l="0" r="3072" t="3605"/>
          <a:stretch/>
        </p:blipFill>
        <p:spPr>
          <a:xfrm>
            <a:off x="725288" y="1496263"/>
            <a:ext cx="4651175" cy="152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5" y="4569300"/>
            <a:ext cx="1934141" cy="5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>
            <p:ph type="ctrTitle"/>
          </p:nvPr>
        </p:nvSpPr>
        <p:spPr>
          <a:xfrm>
            <a:off x="1577313" y="546500"/>
            <a:ext cx="31665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SIMPLES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163" y="1459951"/>
            <a:ext cx="2783425" cy="15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/>
          <p:nvPr/>
        </p:nvSpPr>
        <p:spPr>
          <a:xfrm>
            <a:off x="2940875" y="2257450"/>
            <a:ext cx="5618100" cy="25845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32"/>
          <p:cNvCxnSpPr/>
          <p:nvPr/>
        </p:nvCxnSpPr>
        <p:spPr>
          <a:xfrm flipH="1">
            <a:off x="8365500" y="3902575"/>
            <a:ext cx="7785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2"/>
          <p:cNvSpPr txBox="1"/>
          <p:nvPr>
            <p:ph type="ctrTitle"/>
          </p:nvPr>
        </p:nvSpPr>
        <p:spPr>
          <a:xfrm>
            <a:off x="4233000" y="1269700"/>
            <a:ext cx="47754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ALGUNS EXEMPLOS DE OUTPUT</a:t>
            </a:r>
            <a:endParaRPr/>
          </a:p>
        </p:txBody>
      </p:sp>
      <p:sp>
        <p:nvSpPr>
          <p:cNvPr id="278" name="Google Shape;278;p32"/>
          <p:cNvSpPr txBox="1"/>
          <p:nvPr>
            <p:ph type="ctrTitle"/>
          </p:nvPr>
        </p:nvSpPr>
        <p:spPr>
          <a:xfrm>
            <a:off x="6911445" y="1756275"/>
            <a:ext cx="17439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FILTRAGEM</a:t>
            </a:r>
            <a:endParaRPr sz="1800"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6">
            <a:alphaModFix/>
          </a:blip>
          <a:srcRect b="14398" l="17568" r="4208" t="3276"/>
          <a:stretch/>
        </p:blipFill>
        <p:spPr>
          <a:xfrm>
            <a:off x="4233000" y="2330475"/>
            <a:ext cx="3061506" cy="2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7">
            <a:alphaModFix/>
          </a:blip>
          <a:srcRect b="11339" l="6237" r="3502" t="0"/>
          <a:stretch/>
        </p:blipFill>
        <p:spPr>
          <a:xfrm>
            <a:off x="4233000" y="2341407"/>
            <a:ext cx="3061501" cy="241659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>
            <p:ph type="ctrTitle"/>
          </p:nvPr>
        </p:nvSpPr>
        <p:spPr>
          <a:xfrm>
            <a:off x="5587849" y="1756263"/>
            <a:ext cx="31452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MÉDIA E DISTRIBUIÇÃO</a:t>
            </a:r>
            <a:endParaRPr sz="1800"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7862" y="2638738"/>
            <a:ext cx="5364125" cy="18000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type="ctrTitle"/>
          </p:nvPr>
        </p:nvSpPr>
        <p:spPr>
          <a:xfrm>
            <a:off x="5587849" y="1756275"/>
            <a:ext cx="31452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PREVISÃO</a:t>
            </a:r>
            <a:endParaRPr sz="1800"/>
          </a:p>
        </p:txBody>
      </p:sp>
      <p:sp>
        <p:nvSpPr>
          <p:cNvPr id="284" name="Google Shape;284;p32"/>
          <p:cNvSpPr txBox="1"/>
          <p:nvPr>
            <p:ph idx="4294967295" type="ctrTitle"/>
          </p:nvPr>
        </p:nvSpPr>
        <p:spPr>
          <a:xfrm flipH="1">
            <a:off x="1174003" y="1992888"/>
            <a:ext cx="5195700" cy="1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cxnSp>
        <p:nvCxnSpPr>
          <p:cNvPr id="285" name="Google Shape;285;p32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NOSSO TRABALHO EM NÚMEROS</a:t>
            </a:r>
            <a:endParaRPr/>
          </a:p>
        </p:txBody>
      </p:sp>
      <p:cxnSp>
        <p:nvCxnSpPr>
          <p:cNvPr id="291" name="Google Shape;291;p33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3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3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3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573</a:t>
            </a:r>
            <a:endParaRPr/>
          </a:p>
        </p:txBody>
      </p:sp>
      <p:sp>
        <p:nvSpPr>
          <p:cNvPr id="295" name="Google Shape;295;p33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</a:t>
            </a:r>
            <a:endParaRPr/>
          </a:p>
        </p:txBody>
      </p:sp>
      <p:sp>
        <p:nvSpPr>
          <p:cNvPr id="296" name="Google Shape;296;p33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Linhas de código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Testes unitários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3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Falhas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46455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1781115" y="38385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Utilização de todas as cadeiras lecionadas no 1º semestre.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6158211" y="36861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Aprendizagens</a:t>
            </a:r>
            <a:endParaRPr sz="1000" u="sng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-relativamente ao curso;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-sobre o trabalho em equipa.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2" name="Google Shape;312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cxnSp>
        <p:nvCxnSpPr>
          <p:cNvPr id="313" name="Google Shape;313;p34"/>
          <p:cNvCxnSpPr/>
          <p:nvPr/>
        </p:nvCxnSpPr>
        <p:spPr>
          <a:xfrm flipH="1" rot="-5400000">
            <a:off x="4396930" y="23145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4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34"/>
          <p:cNvCxnSpPr>
            <a:stCxn id="317" idx="0"/>
            <a:endCxn id="318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>
            <a:stCxn id="320" idx="2"/>
            <a:endCxn id="321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4"/>
          <p:cNvSpPr txBox="1"/>
          <p:nvPr/>
        </p:nvSpPr>
        <p:spPr>
          <a:xfrm>
            <a:off x="3212971" y="2985054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3946004" y="12761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aplicação implementada analisa séries temporais.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4580925" y="8338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34"/>
          <p:cNvSpPr txBox="1"/>
          <p:nvPr>
            <p:ph type="ctrTitle"/>
          </p:nvPr>
        </p:nvSpPr>
        <p:spPr>
          <a:xfrm>
            <a:off x="3390450" y="2572325"/>
            <a:ext cx="2471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Balanço final positivo</a:t>
            </a:r>
            <a:endParaRPr sz="1800"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4645500"/>
            <a:ext cx="1934141" cy="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